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1" r:id="rId5"/>
    <p:sldId id="262" r:id="rId6"/>
    <p:sldId id="260" r:id="rId7"/>
    <p:sldId id="263" r:id="rId8"/>
    <p:sldId id="265" r:id="rId9"/>
    <p:sldId id="264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иктория\Desktop\Мои рисунки\обла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1500174"/>
            <a:ext cx="942978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Буквы</a:t>
            </a:r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7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72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7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конце приставок</a:t>
            </a:r>
            <a:endParaRPr lang="ru-RU" sz="7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«Третий лишний»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❶ </a:t>
            </a:r>
            <a:r>
              <a:rPr lang="ru-RU" sz="5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</a:t>
            </a:r>
            <a:r>
              <a:rPr lang="ru-RU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…мерный героизм</a:t>
            </a:r>
          </a:p>
          <a:p>
            <a:pPr>
              <a:buNone/>
            </a:pPr>
            <a:r>
              <a:rPr lang="ru-RU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❷ Неуместный </a:t>
            </a:r>
            <a:r>
              <a:rPr lang="ru-RU" sz="5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во...глас</a:t>
            </a:r>
            <a:endParaRPr lang="ru-RU" sz="54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❸ Громкое во…</a:t>
            </a:r>
            <a:r>
              <a:rPr lang="ru-RU" sz="5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клицание</a:t>
            </a:r>
            <a:endParaRPr lang="ru-RU" sz="5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142984"/>
            <a:ext cx="6319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071810"/>
            <a:ext cx="631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00760" y="2071678"/>
            <a:ext cx="6319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з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00174"/>
            <a:ext cx="792961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§ 83, упр. 424</a:t>
            </a:r>
          </a:p>
          <a:p>
            <a:pPr>
              <a:buNone/>
            </a:pPr>
            <a:r>
              <a:rPr lang="ru-RU" sz="4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Подготовиться к словарному диктанту (словарик).</a:t>
            </a:r>
            <a:endParaRPr lang="ru-RU" sz="48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0"/>
            <a:ext cx="7499361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Домашняя работа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500042"/>
            <a:ext cx="6320576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МОЛОДЦЫ!!!</a:t>
            </a:r>
            <a:endParaRPr lang="ru-RU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785926"/>
            <a:ext cx="7906267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РАБОТУ!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4" descr="от Нины М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833813"/>
            <a:ext cx="2605088" cy="302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142984"/>
          <a:ext cx="857256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/>
                <a:gridCol w="4286280"/>
              </a:tblGrid>
              <a:tr h="571501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расчет 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расписание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беспорядок 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бесшумный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искусать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исправить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вспорхнуть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всходы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воспаление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воспеть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ниспадать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разгадка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разведка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безветрие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безжалостный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извещение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издать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вздыхать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взвить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возглас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возгордиться</a:t>
                      </a:r>
                    </a:p>
                    <a:p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низвергаться </a:t>
                      </a:r>
                    </a:p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00232" y="0"/>
            <a:ext cx="4789003" cy="110799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33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СРАВНИТЕ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33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571480"/>
          <a:ext cx="8524892" cy="6286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62446"/>
                <a:gridCol w="4262446"/>
              </a:tblGrid>
              <a:tr h="6286520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solidFill>
                            <a:srgbClr val="003300"/>
                          </a:solidFill>
                        </a:rPr>
                        <a:t>Ра    </a:t>
                      </a:r>
                    </a:p>
                    <a:p>
                      <a:r>
                        <a:rPr lang="ru-RU" sz="5400" b="1" dirty="0" err="1" smtClean="0">
                          <a:solidFill>
                            <a:srgbClr val="003300"/>
                          </a:solidFill>
                        </a:rPr>
                        <a:t>Бе</a:t>
                      </a:r>
                      <a:endParaRPr lang="ru-RU" sz="5400" b="1" dirty="0" smtClean="0">
                        <a:solidFill>
                          <a:srgbClr val="003300"/>
                        </a:solidFill>
                      </a:endParaRPr>
                    </a:p>
                    <a:p>
                      <a:r>
                        <a:rPr lang="ru-RU" sz="5400" b="1" dirty="0" smtClean="0">
                          <a:solidFill>
                            <a:srgbClr val="003300"/>
                          </a:solidFill>
                        </a:rPr>
                        <a:t>И       </a:t>
                      </a:r>
                      <a:r>
                        <a:rPr lang="ru-RU" sz="5400" b="1" dirty="0" smtClean="0">
                          <a:solidFill>
                            <a:srgbClr val="C00000"/>
                          </a:solidFill>
                        </a:rPr>
                        <a:t>С-</a:t>
                      </a:r>
                      <a:r>
                        <a:rPr lang="ru-RU" sz="5400" b="1" dirty="0" smtClean="0">
                          <a:solidFill>
                            <a:srgbClr val="003300"/>
                          </a:solidFill>
                        </a:rPr>
                        <a:t>   </a:t>
                      </a:r>
                      <a:endParaRPr lang="ru-RU" sz="2400" b="1" dirty="0" smtClean="0">
                        <a:solidFill>
                          <a:srgbClr val="003300"/>
                        </a:solidFill>
                      </a:endParaRPr>
                    </a:p>
                    <a:p>
                      <a:r>
                        <a:rPr lang="ru-RU" sz="5400" b="1" dirty="0" smtClean="0">
                          <a:solidFill>
                            <a:srgbClr val="003300"/>
                          </a:solidFill>
                        </a:rPr>
                        <a:t>В</a:t>
                      </a:r>
                    </a:p>
                    <a:p>
                      <a:r>
                        <a:rPr lang="ru-RU" sz="5400" b="1" dirty="0" smtClean="0">
                          <a:solidFill>
                            <a:srgbClr val="003300"/>
                          </a:solidFill>
                        </a:rPr>
                        <a:t>Во        </a:t>
                      </a:r>
                      <a:endParaRPr lang="ru-RU" sz="2400" b="1" dirty="0" smtClean="0">
                        <a:solidFill>
                          <a:srgbClr val="003300"/>
                        </a:solidFill>
                      </a:endParaRPr>
                    </a:p>
                    <a:p>
                      <a:r>
                        <a:rPr lang="ru-RU" sz="5400" b="1" dirty="0" smtClean="0">
                          <a:solidFill>
                            <a:srgbClr val="003300"/>
                          </a:solidFill>
                        </a:rPr>
                        <a:t>Ни</a:t>
                      </a:r>
                    </a:p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solidFill>
                            <a:srgbClr val="003300"/>
                          </a:solidFill>
                        </a:rPr>
                        <a:t>Ра    </a:t>
                      </a:r>
                    </a:p>
                    <a:p>
                      <a:r>
                        <a:rPr lang="ru-RU" sz="5400" b="1" dirty="0" err="1" smtClean="0">
                          <a:solidFill>
                            <a:srgbClr val="003300"/>
                          </a:solidFill>
                        </a:rPr>
                        <a:t>Бе</a:t>
                      </a:r>
                      <a:endParaRPr lang="ru-RU" sz="5400" b="1" dirty="0" smtClean="0">
                        <a:solidFill>
                          <a:srgbClr val="003300"/>
                        </a:solidFill>
                      </a:endParaRPr>
                    </a:p>
                    <a:p>
                      <a:r>
                        <a:rPr lang="ru-RU" sz="5400" b="1" smtClean="0">
                          <a:solidFill>
                            <a:srgbClr val="003300"/>
                          </a:solidFill>
                        </a:rPr>
                        <a:t>И      </a:t>
                      </a:r>
                      <a:r>
                        <a:rPr lang="ru-RU" sz="5400" b="1" smtClean="0">
                          <a:solidFill>
                            <a:srgbClr val="C00000"/>
                          </a:solidFill>
                        </a:rPr>
                        <a:t> З-  </a:t>
                      </a:r>
                      <a:endParaRPr lang="ru-RU" sz="2400" b="1" dirty="0" smtClean="0">
                        <a:solidFill>
                          <a:srgbClr val="003300"/>
                        </a:solidFill>
                      </a:endParaRPr>
                    </a:p>
                    <a:p>
                      <a:r>
                        <a:rPr lang="ru-RU" sz="5400" b="1" smtClean="0">
                          <a:solidFill>
                            <a:srgbClr val="003300"/>
                          </a:solidFill>
                        </a:rPr>
                        <a:t>В</a:t>
                      </a:r>
                      <a:endParaRPr lang="ru-RU" sz="2400" b="1" dirty="0" smtClean="0">
                        <a:solidFill>
                          <a:srgbClr val="003300"/>
                        </a:solidFill>
                      </a:endParaRPr>
                    </a:p>
                    <a:p>
                      <a:r>
                        <a:rPr lang="ru-RU" sz="5400" b="1" dirty="0" smtClean="0">
                          <a:solidFill>
                            <a:srgbClr val="003300"/>
                          </a:solidFill>
                        </a:rPr>
                        <a:t>Во</a:t>
                      </a:r>
                    </a:p>
                    <a:p>
                      <a:r>
                        <a:rPr lang="ru-RU" sz="5400" b="1" dirty="0" smtClean="0">
                          <a:solidFill>
                            <a:srgbClr val="003300"/>
                          </a:solidFill>
                        </a:rPr>
                        <a:t>Ни</a:t>
                      </a:r>
                      <a:endParaRPr lang="ru-RU" sz="5400" b="1" dirty="0">
                        <a:solidFill>
                          <a:srgbClr val="0033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5429256" y="785794"/>
            <a:ext cx="928694" cy="4857784"/>
          </a:xfrm>
          <a:prstGeom prst="rightBrace">
            <a:avLst>
              <a:gd name="adj1" fmla="val 8333"/>
              <a:gd name="adj2" fmla="val 45817"/>
            </a:avLst>
          </a:prstGeom>
          <a:ln w="698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1223938" y="866756"/>
            <a:ext cx="928694" cy="4857784"/>
          </a:xfrm>
          <a:prstGeom prst="rightBrace">
            <a:avLst>
              <a:gd name="adj1" fmla="val 8333"/>
              <a:gd name="adj2" fmla="val 45817"/>
            </a:avLst>
          </a:prstGeom>
          <a:noFill/>
          <a:ln w="698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000240"/>
            <a:ext cx="1643074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Перед глухими согласными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1928802"/>
            <a:ext cx="1643074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Перед звонкими согласными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ПРАВИЛО</a:t>
            </a:r>
            <a:endParaRPr lang="ru-RU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3786214"/>
          </a:xfrm>
        </p:spPr>
        <p:txBody>
          <a:bodyPr>
            <a:norm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3600" dirty="0" smtClean="0"/>
              <a:t>В приставках на </a:t>
            </a:r>
            <a:r>
              <a:rPr lang="ru-RU" sz="3600" b="1" u="sng" dirty="0" err="1" smtClean="0">
                <a:solidFill>
                  <a:srgbClr val="C00000"/>
                </a:solidFill>
              </a:rPr>
              <a:t>з</a:t>
            </a:r>
            <a:r>
              <a:rPr lang="ru-RU" sz="3600" b="1" u="sng" dirty="0" smtClean="0">
                <a:solidFill>
                  <a:srgbClr val="C00000"/>
                </a:solidFill>
              </a:rPr>
              <a:t>- (с-)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/>
              <a:t>перед звонкими согласными пишется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з</a:t>
            </a:r>
            <a:r>
              <a:rPr lang="ru-RU" sz="3600" dirty="0" smtClean="0"/>
              <a:t>, </a:t>
            </a:r>
          </a:p>
          <a:p>
            <a:pPr marL="0" algn="ctr">
              <a:spcBef>
                <a:spcPts val="0"/>
              </a:spcBef>
              <a:buNone/>
            </a:pPr>
            <a:r>
              <a:rPr lang="ru-RU" sz="3600" dirty="0" smtClean="0"/>
              <a:t>а перед глухими – </a:t>
            </a:r>
            <a:r>
              <a:rPr lang="ru-RU" sz="3600" b="1" i="1" dirty="0" smtClean="0">
                <a:solidFill>
                  <a:srgbClr val="C00000"/>
                </a:solidFill>
              </a:rPr>
              <a:t>с</a:t>
            </a:r>
            <a:r>
              <a:rPr lang="ru-RU" sz="3600" dirty="0" smtClean="0"/>
              <a:t>. </a:t>
            </a:r>
          </a:p>
          <a:p>
            <a:pPr marL="0" algn="ctr">
              <a:spcBef>
                <a:spcPts val="0"/>
              </a:spcBef>
              <a:buNone/>
            </a:pPr>
            <a:endParaRPr lang="ru-RU" sz="3600" dirty="0" smtClean="0"/>
          </a:p>
          <a:p>
            <a:pPr marL="0">
              <a:spcBef>
                <a:spcPts val="0"/>
              </a:spcBef>
              <a:buNone/>
            </a:pPr>
            <a:r>
              <a:rPr lang="ru-RU" sz="3600" b="1" dirty="0" smtClean="0"/>
              <a:t>Ра</a:t>
            </a:r>
            <a:r>
              <a:rPr lang="ru-RU" sz="3600" b="1" dirty="0" smtClean="0">
                <a:solidFill>
                  <a:srgbClr val="C00000"/>
                </a:solidFill>
              </a:rPr>
              <a:t>з</a:t>
            </a:r>
            <a:r>
              <a:rPr lang="ru-RU" sz="3600" b="1" dirty="0" smtClean="0"/>
              <a:t>гадка                            Ра</a:t>
            </a:r>
            <a:r>
              <a:rPr lang="ru-RU" sz="3600" b="1" dirty="0" smtClean="0">
                <a:solidFill>
                  <a:srgbClr val="C00000"/>
                </a:solidFill>
              </a:rPr>
              <a:t>с</a:t>
            </a:r>
            <a:r>
              <a:rPr lang="ru-RU" sz="3600" b="1" dirty="0" smtClean="0"/>
              <a:t>писание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/>
              <a:t>(перед звонким </a:t>
            </a:r>
            <a:r>
              <a:rPr lang="ru-RU" sz="2800" dirty="0" err="1" smtClean="0"/>
              <a:t>согл</a:t>
            </a:r>
            <a:r>
              <a:rPr lang="ru-RU" sz="2800" dirty="0" smtClean="0"/>
              <a:t>.)             (перед глухим </a:t>
            </a:r>
            <a:r>
              <a:rPr lang="ru-RU" sz="2800" dirty="0" err="1" smtClean="0"/>
              <a:t>согл</a:t>
            </a:r>
            <a:r>
              <a:rPr lang="ru-RU" sz="2800" dirty="0" smtClean="0"/>
              <a:t>.)</a:t>
            </a:r>
            <a:endParaRPr lang="ru-RU" sz="28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1472" y="3571876"/>
            <a:ext cx="714380" cy="1588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6200000" flipH="1">
            <a:off x="1142182" y="3715546"/>
            <a:ext cx="296864" cy="9524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72132" y="3571876"/>
            <a:ext cx="714380" cy="1588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6142842" y="3715546"/>
            <a:ext cx="296864" cy="9524"/>
          </a:xfrm>
          <a:prstGeom prst="line">
            <a:avLst/>
          </a:prstGeom>
          <a:ln w="730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 ваши знания!</a:t>
            </a:r>
            <a:endParaRPr lang="ru-RU" sz="60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8" descr="school02-2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7021937" cy="44413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98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ЗАДАНИЕ</a:t>
            </a:r>
            <a:r>
              <a:rPr lang="ru-RU" sz="2800" dirty="0" smtClean="0">
                <a:solidFill>
                  <a:schemeClr val="tx1"/>
                </a:solidFill>
              </a:rPr>
              <a:t>: Замените словосочетание словом с тем же значением и  приставками бес-, без-.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858280" cy="5661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    Ребёнок </a:t>
            </a:r>
            <a:r>
              <a:rPr lang="ru-RU" sz="2800" b="1" dirty="0" smtClean="0">
                <a:solidFill>
                  <a:srgbClr val="002060"/>
                </a:solidFill>
              </a:rPr>
              <a:t>без забот –  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Небо </a:t>
            </a:r>
            <a:r>
              <a:rPr lang="ru-RU" sz="2800" b="1" dirty="0" smtClean="0">
                <a:solidFill>
                  <a:srgbClr val="002060"/>
                </a:solidFill>
              </a:rPr>
              <a:t>без звёзд –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   Плач без конца –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Дорого </a:t>
            </a:r>
            <a:r>
              <a:rPr lang="ru-RU" sz="2800" b="1" dirty="0" smtClean="0">
                <a:solidFill>
                  <a:srgbClr val="002060"/>
                </a:solidFill>
              </a:rPr>
              <a:t>без конца –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2800" b="1" dirty="0" smtClean="0">
                <a:solidFill>
                  <a:srgbClr val="002060"/>
                </a:solidFill>
              </a:rPr>
              <a:t>Движение </a:t>
            </a:r>
            <a:r>
              <a:rPr lang="ru-RU" sz="2800" b="1" dirty="0" smtClean="0">
                <a:solidFill>
                  <a:srgbClr val="002060"/>
                </a:solidFill>
              </a:rPr>
              <a:t>без шума –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980728"/>
            <a:ext cx="285752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беззаботный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2060848"/>
            <a:ext cx="285752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беззвёздное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3068960"/>
            <a:ext cx="285752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бесконечный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4653136"/>
            <a:ext cx="285752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бесконечная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480" y="5661248"/>
            <a:ext cx="2857520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бесшумное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Виктория\Desktop\ДИПЛОМ\презентации с диска\ФОН\ЗВЕЗ.НЕБО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2461952" cy="114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2214578" cy="1283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5661248"/>
            <a:ext cx="904876" cy="1071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9" descr="detia-65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6672"/>
            <a:ext cx="2009235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Вика\Рабочий стол\bebe2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3068960"/>
            <a:ext cx="1285884" cy="137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вставьте пропущенные буквы, распределите слова по столбикам.</a:t>
            </a:r>
            <a:endParaRPr lang="ru-RU" sz="3600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Громкий во…глас, </a:t>
            </a:r>
            <a:r>
              <a:rPr lang="ru-RU" sz="3200" dirty="0" err="1" smtClean="0"/>
              <a:t>бе</a:t>
            </a:r>
            <a:r>
              <a:rPr lang="ru-RU" sz="3200" dirty="0" smtClean="0"/>
              <a:t>…вкусный торт, ранний </a:t>
            </a:r>
            <a:r>
              <a:rPr lang="ru-RU" sz="3200" dirty="0" err="1" smtClean="0"/>
              <a:t>ра</a:t>
            </a:r>
            <a:r>
              <a:rPr lang="ru-RU" sz="3200" dirty="0" smtClean="0"/>
              <a:t>…свет, и…</a:t>
            </a:r>
            <a:r>
              <a:rPr lang="ru-RU" sz="3200" dirty="0" err="1" smtClean="0"/>
              <a:t>правленная</a:t>
            </a:r>
            <a:r>
              <a:rPr lang="ru-RU" sz="3200" dirty="0" smtClean="0"/>
              <a:t> ошибка, </a:t>
            </a:r>
            <a:r>
              <a:rPr lang="ru-RU" sz="3200" dirty="0" err="1" smtClean="0"/>
              <a:t>бе</a:t>
            </a:r>
            <a:r>
              <a:rPr lang="ru-RU" sz="3200" dirty="0" smtClean="0"/>
              <a:t>…защитное животное, и…балованный ребёнок, </a:t>
            </a:r>
            <a:r>
              <a:rPr lang="ru-RU" sz="3200" dirty="0" err="1" smtClean="0"/>
              <a:t>ра</a:t>
            </a:r>
            <a:r>
              <a:rPr lang="ru-RU" sz="3200" dirty="0" smtClean="0"/>
              <a:t>…писание уроков, большая </a:t>
            </a:r>
            <a:r>
              <a:rPr lang="ru-RU" sz="3200" dirty="0" err="1" smtClean="0"/>
              <a:t>ра</a:t>
            </a:r>
            <a:r>
              <a:rPr lang="ru-RU" sz="3200" dirty="0" smtClean="0"/>
              <a:t>…щелина, </a:t>
            </a:r>
            <a:r>
              <a:rPr lang="ru-RU" sz="3200" dirty="0" err="1" smtClean="0"/>
              <a:t>ра</a:t>
            </a:r>
            <a:r>
              <a:rPr lang="ru-RU" sz="3200" dirty="0" smtClean="0"/>
              <a:t>…</a:t>
            </a:r>
            <a:r>
              <a:rPr lang="ru-RU" sz="3200" dirty="0" err="1" smtClean="0"/>
              <a:t>меренная</a:t>
            </a:r>
            <a:r>
              <a:rPr lang="ru-RU" sz="3200" dirty="0" smtClean="0"/>
              <a:t> поступь, и…тратить деньги.</a:t>
            </a:r>
            <a:endParaRPr lang="ru-RU" sz="32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85852" y="4214818"/>
          <a:ext cx="6096000" cy="22145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048000"/>
              </a:tblGrid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З-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С-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57322"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 rot="5400000">
            <a:off x="3251191" y="5321313"/>
            <a:ext cx="221457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0"/>
            <a:ext cx="3257544" cy="918418"/>
          </a:xfrm>
        </p:spPr>
        <p:txBody>
          <a:bodyPr/>
          <a:lstStyle/>
          <a:p>
            <a:r>
              <a:rPr lang="ru-RU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</a:t>
            </a:r>
            <a:endParaRPr lang="ru-RU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071546"/>
          <a:ext cx="9144000" cy="578645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72000"/>
                <a:gridCol w="4572000"/>
              </a:tblGrid>
              <a:tr h="1033891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З-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С-</a:t>
                      </a:r>
                      <a:endParaRPr lang="ru-RU" sz="4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5256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 smtClean="0"/>
                        <a:t>Громкий возглас,</a:t>
                      </a:r>
                    </a:p>
                    <a:p>
                      <a:pPr>
                        <a:buNone/>
                      </a:pPr>
                      <a:r>
                        <a:rPr lang="ru-RU" sz="3200" dirty="0" smtClean="0"/>
                        <a:t>безвкусный торт, беззащитное животное, избалованный</a:t>
                      </a:r>
                      <a:r>
                        <a:rPr lang="ru-RU" sz="3200" baseline="0" dirty="0" smtClean="0"/>
                        <a:t> </a:t>
                      </a:r>
                      <a:r>
                        <a:rPr lang="ru-RU" sz="3200" dirty="0" smtClean="0"/>
                        <a:t>ребёнок, </a:t>
                      </a:r>
                    </a:p>
                    <a:p>
                      <a:pPr>
                        <a:buNone/>
                      </a:pPr>
                      <a:r>
                        <a:rPr lang="ru-RU" sz="3200" dirty="0" smtClean="0"/>
                        <a:t>размеренная поступь.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200" dirty="0" smtClean="0"/>
                        <a:t>ранний рассвет, исправленная ошибка,</a:t>
                      </a:r>
                      <a:r>
                        <a:rPr lang="ru-RU" sz="3200" baseline="0" dirty="0" smtClean="0"/>
                        <a:t> </a:t>
                      </a:r>
                      <a:r>
                        <a:rPr lang="ru-RU" sz="3200" dirty="0" smtClean="0"/>
                        <a:t>расписание уроков, </a:t>
                      </a:r>
                    </a:p>
                    <a:p>
                      <a:pPr>
                        <a:buNone/>
                      </a:pPr>
                      <a:r>
                        <a:rPr lang="ru-RU" sz="3200" dirty="0" smtClean="0"/>
                        <a:t>большая расщелина, истратить деньги. </a:t>
                      </a:r>
                      <a:endParaRPr lang="ru-RU" sz="3200" b="1" dirty="0">
                        <a:solidFill>
                          <a:srgbClr val="0033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16200000" flipH="1">
            <a:off x="1643848" y="3929848"/>
            <a:ext cx="5786454" cy="698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«Третий лишний»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❶ Во…паление легких</a:t>
            </a:r>
          </a:p>
          <a:p>
            <a:pPr>
              <a:buNone/>
            </a:pPr>
            <a:r>
              <a:rPr lang="ru-RU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❷ Провести и…</a:t>
            </a:r>
            <a:r>
              <a:rPr lang="ru-RU" sz="5400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пытания</a:t>
            </a:r>
            <a:endParaRPr lang="ru-RU" sz="5400" dirty="0" smtClean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54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❸ Ранние в..ходы</a:t>
            </a:r>
            <a:endParaRPr lang="ru-RU" sz="54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142984"/>
            <a:ext cx="7033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7620" y="3071810"/>
            <a:ext cx="6319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2071678"/>
            <a:ext cx="63190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с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0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1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357</TotalTime>
  <Words>269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ПРАВИЛО</vt:lpstr>
      <vt:lpstr>Проверим ваши знания!</vt:lpstr>
      <vt:lpstr>ЗАДАНИЕ: Замените словосочетание словом с тем же значением и  приставками бес-, без-.</vt:lpstr>
      <vt:lpstr>Задание: вставьте пропущенные буквы, распределите слова по столбикам.</vt:lpstr>
      <vt:lpstr>ПРОВЕРИМ</vt:lpstr>
      <vt:lpstr>Задание: «Третий лишний»</vt:lpstr>
      <vt:lpstr>Задание: «Третий лишний»</vt:lpstr>
      <vt:lpstr>Домашняя работа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Вика</cp:lastModifiedBy>
  <cp:revision>43</cp:revision>
  <dcterms:created xsi:type="dcterms:W3CDTF">2011-09-04T16:31:59Z</dcterms:created>
  <dcterms:modified xsi:type="dcterms:W3CDTF">2011-11-11T15:25:05Z</dcterms:modified>
</cp:coreProperties>
</file>